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Oswald SemiBold"/>
      <p:regular r:id="rId32"/>
      <p:bold r:id="rId33"/>
    </p:embeddedFont>
    <p:embeddedFont>
      <p:font typeface="Oswald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5BF8DE-12CD-45EE-BEDD-73093C767B14}">
  <a:tblStyle styleId="{B35BF8DE-12CD-45EE-BEDD-73093C767B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swaldSemiBold-bold.fntdata"/><Relationship Id="rId10" Type="http://schemas.openxmlformats.org/officeDocument/2006/relationships/slide" Target="slides/slide4.xml"/><Relationship Id="rId32" Type="http://schemas.openxmlformats.org/officeDocument/2006/relationships/font" Target="fonts/Oswald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3bfa24b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33bfa24b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33bfa24b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33bfa24b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8f84b3e6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8f84b3e6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33bfa24b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33bfa24b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7334a2b53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7334a2b53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b1e304e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b1e304e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8f84b3e6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8f84b3e6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91dbeffd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91dbeffd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9198e85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9198e85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9198e85f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9198e85f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8f84b3e6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8f84b3e6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33bfa24b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33bfa24b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9b1e304e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9b1e304e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9b1e304e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9b1e304e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33bfa24b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33bfa24b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bda0f563f1ae6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bda0f563f1ae6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9b1e304ef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9b1e304e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9b1e304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9b1e30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8dad16270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8dad16270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334a2b53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334a2b53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37692a0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37692a0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3bfa24b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3bfa24b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맞</a:t>
            </a:r>
            <a:r>
              <a:rPr lang="en"/>
              <a:t>춤 추천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https://ir.ymlib.yonsei.ac.kr/bitstream/22282913/135860/1/TA00821.pdf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7334a2b5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7334a2b5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맞춤 추천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https://ir.ymlib.yonsei.ac.kr/bitstream/22282913/135860/1/TA00821.pdf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7334a2b53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7334a2b53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33bfa24b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33bfa24b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Relationship Id="rId8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1.png"/><Relationship Id="rId13" Type="http://schemas.openxmlformats.org/officeDocument/2006/relationships/image" Target="../media/image3.jp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9" Type="http://schemas.openxmlformats.org/officeDocument/2006/relationships/image" Target="../media/image17.png"/><Relationship Id="rId5" Type="http://schemas.openxmlformats.org/officeDocument/2006/relationships/image" Target="../media/image41.jp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32.gif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31.jpg"/><Relationship Id="rId5" Type="http://schemas.openxmlformats.org/officeDocument/2006/relationships/image" Target="../media/image35.gif"/><Relationship Id="rId6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3.png"/><Relationship Id="rId13" Type="http://schemas.openxmlformats.org/officeDocument/2006/relationships/image" Target="../media/image56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14" Type="http://schemas.openxmlformats.org/officeDocument/2006/relationships/image" Target="../media/image3.jp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4.jpg"/><Relationship Id="rId7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420000" y="4208150"/>
            <a:ext cx="27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3060538" y="1079075"/>
            <a:ext cx="3022925" cy="208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931600" y="3160825"/>
            <a:ext cx="328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 SemiBold"/>
                <a:ea typeface="Oswald SemiBold"/>
                <a:cs typeface="Oswald SemiBold"/>
                <a:sym typeface="Oswald SemiBold"/>
              </a:rPr>
              <a:t>잔반 줄이기, 이제 즐기세요!</a:t>
            </a:r>
            <a:endParaRPr sz="17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2400" y="4006550"/>
            <a:ext cx="341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2021 군장병 온라인 SW 해커톤</a:t>
            </a:r>
            <a:endParaRPr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APP/IOT 시연영상</a:t>
            </a:r>
            <a:endParaRPr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팀 FOODFIGHTERS</a:t>
            </a:r>
            <a:endParaRPr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4401075" y="4260400"/>
            <a:ext cx="43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본</a:t>
            </a: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인식별 QR 스캔 후 식판 스캔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밀스캔 알고리즘/Classification을 통한 잔반량 계산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00" y="1340800"/>
            <a:ext cx="2313349" cy="13795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" name="Google Shape;139;p22"/>
          <p:cNvSpPr txBox="1"/>
          <p:nvPr/>
        </p:nvSpPr>
        <p:spPr>
          <a:xfrm>
            <a:off x="520575" y="909700"/>
            <a:ext cx="21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초기 식판 이미지 촬영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088" y="1340799"/>
            <a:ext cx="2350450" cy="13000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99" y="2925125"/>
            <a:ext cx="2350452" cy="13193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4150" y="2809612"/>
            <a:ext cx="2376349" cy="1327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9775" y="2155225"/>
            <a:ext cx="2376348" cy="1319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4" name="Google Shape;144;p22"/>
          <p:cNvSpPr txBox="1"/>
          <p:nvPr/>
        </p:nvSpPr>
        <p:spPr>
          <a:xfrm>
            <a:off x="3447825" y="688321"/>
            <a:ext cx="344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병사 식판 스캔 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(식사 후 잔반 버리기 전)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53500" y="4260400"/>
            <a:ext cx="28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병사</a:t>
            </a: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들 식사 전 간부 및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취사병이 정량배식된 식판 스캔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8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68600" y="223475"/>
            <a:ext cx="139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1 Scan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5181748" y="4403425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611893" y="4403425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3"/>
          <p:cNvGrpSpPr/>
          <p:nvPr/>
        </p:nvGrpSpPr>
        <p:grpSpPr>
          <a:xfrm>
            <a:off x="220225" y="1580568"/>
            <a:ext cx="3137627" cy="2252656"/>
            <a:chOff x="152400" y="1808995"/>
            <a:chExt cx="3458965" cy="2405142"/>
          </a:xfrm>
        </p:grpSpPr>
        <p:pic>
          <p:nvPicPr>
            <p:cNvPr id="155" name="Google Shape;15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808995"/>
              <a:ext cx="1691125" cy="240514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56" name="Google Shape;15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9725" y="1809125"/>
              <a:ext cx="1691640" cy="240487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318" y="1569340"/>
            <a:ext cx="1509111" cy="2252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5428" y="1569328"/>
            <a:ext cx="1509110" cy="2252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4828" y="1569325"/>
            <a:ext cx="1584572" cy="22526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23"/>
          <p:cNvSpPr txBox="1"/>
          <p:nvPr/>
        </p:nvSpPr>
        <p:spPr>
          <a:xfrm>
            <a:off x="410701" y="3994500"/>
            <a:ext cx="2947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부대고유코드에 따라 챌린지 제시,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챌린지 정보(우승 포상) 확인,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챌린지 참가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059804" y="3994500"/>
            <a:ext cx="22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참가 중 챌린지 정보 확인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(카운트다운, 리더보드 등)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6814176" y="3994500"/>
            <a:ext cx="217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리더보드 속 순위 확인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(누적 잔반클리어률 기반)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091388" y="939070"/>
            <a:ext cx="13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진</a:t>
            </a: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행 중 챌린지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4541475" y="939070"/>
            <a:ext cx="13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highlight>
                  <a:srgbClr val="506043"/>
                </a:highlight>
              </a:rPr>
              <a:t>참가 중 챌린지</a:t>
            </a:r>
            <a:endParaRPr b="1" sz="1600">
              <a:solidFill>
                <a:schemeClr val="lt1"/>
              </a:solidFill>
              <a:highlight>
                <a:srgbClr val="506043"/>
              </a:highlight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7337075" y="939070"/>
            <a:ext cx="112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506043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챌린지 순위</a:t>
            </a:r>
            <a:endParaRPr sz="1600">
              <a:solidFill>
                <a:schemeClr val="lt1"/>
              </a:solidFill>
              <a:highlight>
                <a:srgbClr val="506043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8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168600" y="223475"/>
            <a:ext cx="253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 Challenges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395892" y="4128776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4041420" y="4128778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6850693" y="4128778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925" y="1138225"/>
            <a:ext cx="2587751" cy="16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 b="8568" l="0" r="0" t="47537"/>
          <a:stretch/>
        </p:blipFill>
        <p:spPr>
          <a:xfrm>
            <a:off x="3582925" y="3119437"/>
            <a:ext cx="2587751" cy="163677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220000" dist="38100">
              <a:srgbClr val="000000">
                <a:alpha val="36000"/>
              </a:srgbClr>
            </a:outerShdw>
          </a:effectLst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5">
            <a:alphaModFix/>
          </a:blip>
          <a:srcRect b="8880" l="0" r="0" t="19731"/>
          <a:stretch/>
        </p:blipFill>
        <p:spPr>
          <a:xfrm>
            <a:off x="949575" y="1191775"/>
            <a:ext cx="1941924" cy="22227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220000" dist="38100">
              <a:srgbClr val="000000">
                <a:alpha val="36000"/>
              </a:srgbClr>
            </a:outerShdw>
          </a:effectLst>
        </p:spPr>
      </p:pic>
      <p:sp>
        <p:nvSpPr>
          <p:cNvPr id="178" name="Google Shape;178;p24"/>
          <p:cNvSpPr txBox="1"/>
          <p:nvPr/>
        </p:nvSpPr>
        <p:spPr>
          <a:xfrm>
            <a:off x="6170675" y="1191775"/>
            <a:ext cx="292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끼니별 배식량 추천</a:t>
            </a:r>
            <a:endParaRPr b="1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유저의 누적 반찬 별 클리어률을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바탕으로 각 식단별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적게 받을 메뉴 추천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 flipH="1" rot="10800000">
            <a:off x="5461725" y="1864929"/>
            <a:ext cx="1191600" cy="540300"/>
          </a:xfrm>
          <a:prstGeom prst="straightConnector1">
            <a:avLst/>
          </a:prstGeom>
          <a:noFill/>
          <a:ln cap="flat" cmpd="sng" w="19050">
            <a:solidFill>
              <a:srgbClr val="9F966D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0" name="Google Shape;180;p24"/>
          <p:cNvCxnSpPr/>
          <p:nvPr/>
        </p:nvCxnSpPr>
        <p:spPr>
          <a:xfrm flipH="1" rot="10800000">
            <a:off x="4928875" y="3929896"/>
            <a:ext cx="1791000" cy="103500"/>
          </a:xfrm>
          <a:prstGeom prst="straightConnector1">
            <a:avLst/>
          </a:prstGeom>
          <a:noFill/>
          <a:ln cap="flat" cmpd="sng" w="19050">
            <a:solidFill>
              <a:srgbClr val="9F966D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1" name="Google Shape;181;p24"/>
          <p:cNvSpPr txBox="1"/>
          <p:nvPr/>
        </p:nvSpPr>
        <p:spPr>
          <a:xfrm>
            <a:off x="6105125" y="3383725"/>
            <a:ext cx="305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선호/비선호 메뉴 분석</a:t>
            </a:r>
            <a:endParaRPr b="1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식단 별 뿐만 아니라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전반적인 선호 및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비선호 메뉴 통계를 공유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cxnSp>
        <p:nvCxnSpPr>
          <p:cNvPr id="182" name="Google Shape;182;p24"/>
          <p:cNvCxnSpPr/>
          <p:nvPr/>
        </p:nvCxnSpPr>
        <p:spPr>
          <a:xfrm rot="10800000">
            <a:off x="1517025" y="3271227"/>
            <a:ext cx="411000" cy="625500"/>
          </a:xfrm>
          <a:prstGeom prst="straightConnector1">
            <a:avLst/>
          </a:prstGeom>
          <a:noFill/>
          <a:ln cap="flat" cmpd="sng" w="19050">
            <a:solidFill>
              <a:srgbClr val="9F966D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3" name="Google Shape;183;p24"/>
          <p:cNvSpPr txBox="1"/>
          <p:nvPr/>
        </p:nvSpPr>
        <p:spPr>
          <a:xfrm>
            <a:off x="602625" y="3874525"/>
            <a:ext cx="2650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최근 일별 잔반 현황 확인</a:t>
            </a:r>
            <a:endParaRPr b="1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잔반 클리어률을 바탕으로 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최근 잔반 추이 분석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6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168600" y="223475"/>
            <a:ext cx="253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 Explore Data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/>
        </p:nvSpPr>
        <p:spPr>
          <a:xfrm>
            <a:off x="7856487" y="2636300"/>
            <a:ext cx="17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잔반량, 챌린지, </a:t>
            </a:r>
            <a:endParaRPr b="1" sz="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리더보드 등 데이터 </a:t>
            </a:r>
            <a:endParaRPr b="1" sz="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Firebase에서 불러오기 </a:t>
            </a:r>
            <a:endParaRPr b="1" sz="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7050534" y="3542622"/>
            <a:ext cx="1566600" cy="14874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b="17025" l="17130" r="14971" t="16880"/>
          <a:stretch/>
        </p:blipFill>
        <p:spPr>
          <a:xfrm>
            <a:off x="210275" y="1193394"/>
            <a:ext cx="860394" cy="83761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967350" y="1384675"/>
            <a:ext cx="211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병사가 설계된 3d Model 규격에 맞춰 잔반이 담긴 </a:t>
            </a:r>
            <a:endParaRPr b="1" sz="7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3262081" y="934953"/>
            <a:ext cx="1566600" cy="14874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14149" y="2065611"/>
            <a:ext cx="480000" cy="3231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병사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977" y="1132230"/>
            <a:ext cx="712147" cy="76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 rotWithShape="1">
          <a:blip r:embed="rId5">
            <a:alphaModFix/>
          </a:blip>
          <a:srcRect b="12088" l="0" r="0" t="20000"/>
          <a:stretch/>
        </p:blipFill>
        <p:spPr>
          <a:xfrm>
            <a:off x="4079149" y="1132229"/>
            <a:ext cx="634597" cy="76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0978" y="1908922"/>
            <a:ext cx="327113" cy="40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3996" y="3881642"/>
            <a:ext cx="1279420" cy="36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1979" y="1921524"/>
            <a:ext cx="904289" cy="452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6"/>
          <p:cNvCxnSpPr/>
          <p:nvPr/>
        </p:nvCxnSpPr>
        <p:spPr>
          <a:xfrm>
            <a:off x="1036703" y="1608505"/>
            <a:ext cx="21789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6"/>
          <p:cNvSpPr txBox="1"/>
          <p:nvPr/>
        </p:nvSpPr>
        <p:spPr>
          <a:xfrm>
            <a:off x="3615116" y="785425"/>
            <a:ext cx="8601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3D MODEL/IOT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1110051" y="1560350"/>
            <a:ext cx="191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식판을 넣고 Raspberry Pi로 사진을 촬영</a:t>
            </a:r>
            <a:endParaRPr b="1" sz="7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7050534" y="937615"/>
            <a:ext cx="1566600" cy="14874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7403569" y="788087"/>
            <a:ext cx="8601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BACKEND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6523" y="1526529"/>
            <a:ext cx="874380" cy="90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1572" y="941787"/>
            <a:ext cx="904284" cy="896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4839002" y="1353870"/>
            <a:ext cx="211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OpenCV로 음식을 분류하고 잔반량을 측정하여 </a:t>
            </a:r>
            <a:endParaRPr b="1" sz="7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4883670" y="1600349"/>
            <a:ext cx="21156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6"/>
          <p:cNvSpPr txBox="1"/>
          <p:nvPr/>
        </p:nvSpPr>
        <p:spPr>
          <a:xfrm>
            <a:off x="4908947" y="1557390"/>
            <a:ext cx="179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계산된 데이터와 사진을 Firebase로 전송</a:t>
            </a:r>
            <a:endParaRPr b="1" sz="7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 b="17025" l="17130" r="14971" t="16880"/>
          <a:stretch/>
        </p:blipFill>
        <p:spPr>
          <a:xfrm>
            <a:off x="210355" y="3822200"/>
            <a:ext cx="860394" cy="83761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7403569" y="3393095"/>
            <a:ext cx="8601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FRONTEND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93996" y="4446017"/>
            <a:ext cx="1154637" cy="3608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6"/>
          <p:cNvCxnSpPr/>
          <p:nvPr/>
        </p:nvCxnSpPr>
        <p:spPr>
          <a:xfrm>
            <a:off x="7897248" y="2473674"/>
            <a:ext cx="0" cy="87480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6"/>
          <p:cNvSpPr txBox="1"/>
          <p:nvPr/>
        </p:nvSpPr>
        <p:spPr>
          <a:xfrm>
            <a:off x="6620404" y="2692750"/>
            <a:ext cx="127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회원가입 및 챌린지  데이터 Firebase로 전송</a:t>
            </a:r>
            <a:endParaRPr b="1" sz="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1" name="Google Shape;221;p26"/>
          <p:cNvCxnSpPr/>
          <p:nvPr/>
        </p:nvCxnSpPr>
        <p:spPr>
          <a:xfrm rot="10800000">
            <a:off x="7761122" y="2473489"/>
            <a:ext cx="0" cy="87480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6"/>
          <p:cNvSpPr txBox="1"/>
          <p:nvPr/>
        </p:nvSpPr>
        <p:spPr>
          <a:xfrm>
            <a:off x="3143864" y="3895771"/>
            <a:ext cx="170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회원가입 및 챌린지 참여</a:t>
            </a:r>
            <a:endParaRPr b="1" sz="10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3" name="Google Shape;223;p26"/>
          <p:cNvCxnSpPr/>
          <p:nvPr/>
        </p:nvCxnSpPr>
        <p:spPr>
          <a:xfrm>
            <a:off x="1190649" y="4173576"/>
            <a:ext cx="58122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6"/>
          <p:cNvCxnSpPr/>
          <p:nvPr/>
        </p:nvCxnSpPr>
        <p:spPr>
          <a:xfrm rot="10800000">
            <a:off x="1184575" y="4293100"/>
            <a:ext cx="58128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Google Shape;225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6635" y="3964591"/>
            <a:ext cx="327107" cy="55284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1570835" y="4251828"/>
            <a:ext cx="48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Explore Data: 차트 및 애니메이션으로 시각화 된 과거 잔반량 데이터 확인</a:t>
            </a:r>
            <a:endParaRPr b="1" sz="10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Challenge: 챌린지 참여, 삭제 및 순위 확인 | Album: 과거 잔반 사진 및 잔반량 확인</a:t>
            </a:r>
            <a:endParaRPr b="1" sz="10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14149" y="4694505"/>
            <a:ext cx="480000" cy="323100"/>
          </a:xfrm>
          <a:prstGeom prst="rect">
            <a:avLst/>
          </a:prstGeom>
          <a:noFill/>
          <a:ln cap="flat" cmpd="sng" w="38100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병사</a:t>
            </a:r>
            <a:endParaRPr b="1" sz="9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1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168600" y="223475"/>
            <a:ext cx="253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Service Flow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Front-end\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245938" y="3882000"/>
            <a:ext cx="267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Figma</a:t>
            </a: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를 통한 </a:t>
            </a: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프로토타이핑</a:t>
            </a:r>
            <a:endParaRPr sz="17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3471220" y="3869975"/>
            <a:ext cx="200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Flutter를 통한 개발</a:t>
            </a:r>
            <a:endParaRPr sz="17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168600" y="223475"/>
            <a:ext cx="253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Frontend/Backend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768116" y="4022975"/>
            <a:ext cx="180900" cy="1404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3348794" y="4022975"/>
            <a:ext cx="180900" cy="1404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6542984" y="3869975"/>
            <a:ext cx="200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Firebase DB 연동</a:t>
            </a:r>
            <a:endParaRPr sz="17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6563173" y="4025168"/>
            <a:ext cx="180900" cy="1404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928" y="1183075"/>
            <a:ext cx="1854476" cy="25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21" y="1240553"/>
            <a:ext cx="2322450" cy="25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4410" y="1238125"/>
            <a:ext cx="2873167" cy="251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7"/>
          <p:cNvCxnSpPr/>
          <p:nvPr/>
        </p:nvCxnSpPr>
        <p:spPr>
          <a:xfrm>
            <a:off x="2806177" y="2495553"/>
            <a:ext cx="5667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7"/>
          <p:cNvCxnSpPr/>
          <p:nvPr/>
        </p:nvCxnSpPr>
        <p:spPr>
          <a:xfrm>
            <a:off x="5469654" y="2465603"/>
            <a:ext cx="566700" cy="0"/>
          </a:xfrm>
          <a:prstGeom prst="straightConnector1">
            <a:avLst/>
          </a:prstGeom>
          <a:noFill/>
          <a:ln cap="flat" cmpd="sng" w="38100">
            <a:solidFill>
              <a:srgbClr val="5060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75" y="1325024"/>
            <a:ext cx="1312650" cy="13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875" y="1565700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3548825" y="1180950"/>
            <a:ext cx="4407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IoT System </a:t>
            </a:r>
            <a:endParaRPr sz="18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7787B"/>
                </a:solidFill>
                <a:highlight>
                  <a:srgbClr val="FFFFFF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장병들의 잔반을 측정하고 Back-End 서버 DB에 데이터를 넣어주는 IoT System</a:t>
            </a:r>
            <a:endParaRPr sz="900">
              <a:solidFill>
                <a:srgbClr val="77787B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6043"/>
                </a:solidFill>
                <a:highlight>
                  <a:srgbClr val="FFFFFF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주요 기능</a:t>
            </a:r>
            <a:endParaRPr sz="1200">
              <a:solidFill>
                <a:srgbClr val="506043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000"/>
              <a:buFont typeface="Oswald"/>
              <a:buChar char="-"/>
            </a:pPr>
            <a:r>
              <a:rPr lang="en" sz="10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잔반 측정 알고리즘</a:t>
            </a:r>
            <a:endParaRPr sz="10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000"/>
              <a:buFont typeface="Oswald"/>
              <a:buChar char="-"/>
            </a:pPr>
            <a:r>
              <a:rPr lang="en" sz="10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음식 분류 알고리즘</a:t>
            </a:r>
            <a:endParaRPr sz="10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000"/>
              <a:buFont typeface="Oswald"/>
              <a:buChar char="-"/>
            </a:pPr>
            <a:r>
              <a:rPr lang="en" sz="10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QR 인식 알고리즘</a:t>
            </a:r>
            <a:endParaRPr sz="10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000"/>
              <a:buFont typeface="Oswald"/>
              <a:buChar char="-"/>
            </a:pPr>
            <a:r>
              <a:rPr lang="en" sz="10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Get Today Menu &amp; Post Data(User_info, Waste_list, image)</a:t>
            </a:r>
            <a:endParaRPr sz="10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1246050" y="2397000"/>
            <a:ext cx="21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06043"/>
                </a:solidFill>
              </a:rPr>
              <a:t>Raspberry Pi 4 &amp; Raspberry Pi Camera</a:t>
            </a:r>
            <a:endParaRPr b="1" sz="800">
              <a:solidFill>
                <a:srgbClr val="506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575" y="3332908"/>
            <a:ext cx="1860050" cy="154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85725">
              <a:srgbClr val="000000">
                <a:alpha val="50000"/>
              </a:srgbClr>
            </a:outerShdw>
          </a:effectLst>
        </p:spPr>
      </p:pic>
      <p:sp>
        <p:nvSpPr>
          <p:cNvPr id="258" name="Google Shape;258;p28"/>
          <p:cNvSpPr txBox="1"/>
          <p:nvPr/>
        </p:nvSpPr>
        <p:spPr>
          <a:xfrm>
            <a:off x="3548825" y="3304450"/>
            <a:ext cx="4407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3D Modeling &amp; Printing</a:t>
            </a:r>
            <a:endParaRPr sz="18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IoT System 거치와 실시간 잔반 Scan을 위한 구조물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6043"/>
                </a:solidFill>
                <a:highlight>
                  <a:srgbClr val="FFFFFF"/>
                </a:highlight>
                <a:latin typeface="Oswald SemiBold"/>
                <a:ea typeface="Oswald SemiBold"/>
                <a:cs typeface="Oswald SemiBold"/>
                <a:sym typeface="Oswald SemiBold"/>
              </a:rPr>
              <a:t>주요 기능</a:t>
            </a:r>
            <a:endParaRPr sz="1200">
              <a:solidFill>
                <a:srgbClr val="506043"/>
              </a:solidFill>
              <a:highlight>
                <a:srgbClr val="FFFFFF"/>
              </a:highlight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IoT System(Raspberry PI) 거치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Waste Scan을 위한 공간 확보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알고리즘이 요구하는 촬영 환경 확보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59" name="Google Shape;259;p28"/>
          <p:cNvCxnSpPr/>
          <p:nvPr/>
        </p:nvCxnSpPr>
        <p:spPr>
          <a:xfrm>
            <a:off x="1182750" y="3000650"/>
            <a:ext cx="67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8"/>
          <p:cNvCxnSpPr/>
          <p:nvPr/>
        </p:nvCxnSpPr>
        <p:spPr>
          <a:xfrm>
            <a:off x="1182750" y="3000650"/>
            <a:ext cx="67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28"/>
          <p:cNvPicPr preferRelativeResize="0"/>
          <p:nvPr/>
        </p:nvPicPr>
        <p:blipFill rotWithShape="1">
          <a:blip r:embed="rId6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IOT (Raspberry PI &amp; 3D Printing)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598975" y="1044200"/>
            <a:ext cx="44076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음식 분류 알고리즘</a:t>
            </a:r>
            <a:endParaRPr b="1" sz="1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정상적인 잔반 측정을 위한 분류 알고리즘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알고리즘 설명</a:t>
            </a:r>
            <a:endParaRPr b="1" sz="1200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Side Menu(반찬 3가지), Main Menu(밥과 국) split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Side Menu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classification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Algorithm 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Back Project(역투영)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Probability based Classification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location based </a:t>
            </a: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Main Menu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classificat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ion 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1187575" y="2500925"/>
            <a:ext cx="211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음식 분류 알고리즘</a:t>
            </a:r>
            <a:endParaRPr sz="800"/>
          </a:p>
        </p:txBody>
      </p:sp>
      <p:sp>
        <p:nvSpPr>
          <p:cNvPr id="270" name="Google Shape;270;p29"/>
          <p:cNvSpPr txBox="1"/>
          <p:nvPr/>
        </p:nvSpPr>
        <p:spPr>
          <a:xfrm>
            <a:off x="1187575" y="3140975"/>
            <a:ext cx="44076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잔반 측정 알고리즘</a:t>
            </a: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1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Waste measurement Algorithm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알고리즘 설명</a:t>
            </a:r>
            <a:endParaRPr b="1" sz="1200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Back Project (roi data, init data) 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Masking image (original &amp; BackProject)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Count Masking area (count RGB(0,0,0) pixel)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AutoNum type="arabicPeriod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calculate ratio (                                            ) 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71" name="Google Shape;271;p29"/>
          <p:cNvCxnSpPr/>
          <p:nvPr/>
        </p:nvCxnSpPr>
        <p:spPr>
          <a:xfrm>
            <a:off x="1182750" y="3000650"/>
            <a:ext cx="67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13" y="1188275"/>
            <a:ext cx="2344023" cy="131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85725">
              <a:srgbClr val="000000">
                <a:alpha val="50000"/>
              </a:srgbClr>
            </a:outerShdw>
          </a:effectLst>
        </p:spPr>
      </p:pic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525" y="3212675"/>
            <a:ext cx="1928900" cy="14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80000" dist="114300">
              <a:srgbClr val="000000">
                <a:alpha val="50000"/>
              </a:srgbClr>
            </a:outerShdw>
          </a:effectLst>
        </p:spPr>
      </p:pic>
      <p:sp>
        <p:nvSpPr>
          <p:cNvPr id="274" name="Google Shape;274;p29"/>
          <p:cNvSpPr txBox="1"/>
          <p:nvPr/>
        </p:nvSpPr>
        <p:spPr>
          <a:xfrm>
            <a:off x="5932525" y="4745750"/>
            <a:ext cx="211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06043"/>
                </a:solidFill>
              </a:rPr>
              <a:t>잔반 측정 알고리즘</a:t>
            </a:r>
            <a:endParaRPr sz="800">
              <a:solidFill>
                <a:srgbClr val="506043"/>
              </a:solidFill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5750" y="4518350"/>
            <a:ext cx="1236645" cy="2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IOT (Raspberry PI)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6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3598975" y="1044200"/>
            <a:ext cx="4519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QR 인식</a:t>
            </a: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 알고리즘</a:t>
            </a:r>
            <a:endParaRPr b="1" sz="18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Detect QR Code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Algorithm</a:t>
            </a:r>
            <a:endParaRPr b="1" sz="1200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Opencv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QRCodeDetector  Function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Opencv detectAndDecode Function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Return value (QR Code Data, BBOX(QR Code location point))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1187575" y="2500925"/>
            <a:ext cx="211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F966D"/>
                </a:solidFill>
              </a:rPr>
              <a:t>QR 인식 알고리즘</a:t>
            </a:r>
            <a:endParaRPr sz="800">
              <a:solidFill>
                <a:srgbClr val="9F966D"/>
              </a:solidFill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1497050" y="3124900"/>
            <a:ext cx="4407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r>
              <a:rPr b="1" lang="en" sz="18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Management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Get &amp; Post Data</a:t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Get &amp; Post</a:t>
            </a:r>
            <a:endParaRPr b="1" sz="1200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Connect  Firestore &amp; Firebase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Post :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▶  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mage data (사용자 식판 사진)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▶   </a:t>
            </a:r>
            <a:r>
              <a:rPr lang="en" sz="11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Waste data , User Info (군번, 부대코드)</a:t>
            </a:r>
            <a:endParaRPr sz="11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100"/>
              <a:buFont typeface="Oswald"/>
              <a:buChar char="-"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Get:</a:t>
            </a:r>
            <a:endParaRPr sz="1100">
              <a:solidFill>
                <a:srgbClr val="9F966D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F966D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▶   Check registered user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	</a:t>
            </a:r>
            <a:endParaRPr sz="1100"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6" name="Google Shape;286;p30"/>
          <p:cNvCxnSpPr/>
          <p:nvPr/>
        </p:nvCxnSpPr>
        <p:spPr>
          <a:xfrm>
            <a:off x="1182750" y="3000650"/>
            <a:ext cx="67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0"/>
          <p:cNvSpPr txBox="1"/>
          <p:nvPr/>
        </p:nvSpPr>
        <p:spPr>
          <a:xfrm>
            <a:off x="5240725" y="4305925"/>
            <a:ext cx="211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F966D"/>
                </a:solidFill>
              </a:rPr>
              <a:t>Data Management</a:t>
            </a:r>
            <a:endParaRPr sz="800">
              <a:solidFill>
                <a:srgbClr val="9F966D"/>
              </a:solidFill>
            </a:endParaRPr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63" y="1249938"/>
            <a:ext cx="1189325" cy="118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952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4">
            <a:alphaModFix/>
          </a:blip>
          <a:srcRect b="25517" l="13360" r="12702" t="24817"/>
          <a:stretch/>
        </p:blipFill>
        <p:spPr>
          <a:xfrm>
            <a:off x="5212850" y="3575575"/>
            <a:ext cx="2174652" cy="73036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IOT (Raspberry PI)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1" name="Google Shape;291;p30"/>
          <p:cNvPicPr preferRelativeResize="0"/>
          <p:nvPr/>
        </p:nvPicPr>
        <p:blipFill rotWithShape="1">
          <a:blip r:embed="rId5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1698475" y="1239150"/>
            <a:ext cx="38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00" y="1639350"/>
            <a:ext cx="2650799" cy="258058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2220000" dist="47625">
              <a:srgbClr val="000000">
                <a:alpha val="93000"/>
              </a:srgbClr>
            </a:outerShdw>
          </a:effectLst>
        </p:spPr>
      </p:pic>
      <p:sp>
        <p:nvSpPr>
          <p:cNvPr id="299" name="Google Shape;299;p31"/>
          <p:cNvSpPr txBox="1"/>
          <p:nvPr/>
        </p:nvSpPr>
        <p:spPr>
          <a:xfrm>
            <a:off x="3549425" y="944088"/>
            <a:ext cx="5293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Modeling</a:t>
            </a:r>
            <a:endParaRPr b="1" sz="20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IoT System의 정확한 알고리즘 동작을 위한 환경 조성과 IoT(Raspberry Pi)를 거치할 구조물을 만들기 위해 3D Print기술을 사용했습니다.</a:t>
            </a:r>
            <a:endParaRPr sz="700">
              <a:solidFill>
                <a:srgbClr val="9E9E9E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Modeling 고려 사항</a:t>
            </a:r>
            <a:endParaRPr b="1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출력의 속도 고려 (채움의 정도, 노즐의 출력속도, 외벽의 두깨)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카메라의 위치 (식판과의 수직선상 거리와 구조물의 높이를 고려)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조립의 편리성과 구조물의 안정성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Printing 과정</a:t>
            </a:r>
            <a:endParaRPr b="1"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STL 제작 : Tinkercad 사용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G-code생성 : CURA 사용 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3D Printer : Ultimaker社 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Total Time : 36h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Part (부속품) </a:t>
            </a:r>
            <a:r>
              <a:rPr lang="en">
                <a:solidFill>
                  <a:srgbClr val="50604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(total : 15/ea)</a:t>
            </a:r>
            <a:endParaRPr>
              <a:solidFill>
                <a:srgbClr val="50604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Top_Part(4/ea)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Top_center &amp; Top_center_front &amp; Top_left &amp; Top_right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Bottom_part(3/ea)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Bottom_center &amp; Bottom_left &amp; Bottom_right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200"/>
              <a:buFont typeface="Oswald"/>
              <a:buChar char="-"/>
            </a:pPr>
            <a:r>
              <a:rPr lang="en" sz="1200">
                <a:solidFill>
                  <a:srgbClr val="9F966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Pillar_part (8/ea)</a:t>
            </a:r>
            <a:endParaRPr sz="1200">
              <a:solidFill>
                <a:srgbClr val="9F966D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IOT (</a:t>
            </a: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3D Printing</a:t>
            </a: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2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PROJECT MANAGEMENT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075" y="1413470"/>
            <a:ext cx="3544726" cy="229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50" y="1411225"/>
            <a:ext cx="4788538" cy="229697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/>
        </p:nvSpPr>
        <p:spPr>
          <a:xfrm>
            <a:off x="1246013" y="3855503"/>
            <a:ext cx="2947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Slack Chat으로 분야별 채팅을 만들어 소통 및협업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5932528" y="3871703"/>
            <a:ext cx="259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Github Projects Kanban Board로 개발 현황 공유 및 협업</a:t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1393893" y="4005979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5877145" y="4005981"/>
            <a:ext cx="152100" cy="118200"/>
          </a:xfrm>
          <a:prstGeom prst="triangle">
            <a:avLst>
              <a:gd fmla="val 50000" name="adj"/>
            </a:avLst>
          </a:prstGeom>
          <a:solidFill>
            <a:srgbClr val="506043"/>
          </a:solidFill>
          <a:ln cap="flat" cmpd="sng" w="9525">
            <a:solidFill>
              <a:srgbClr val="5060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4"/>
          <p:cNvGrpSpPr/>
          <p:nvPr/>
        </p:nvGrpSpPr>
        <p:grpSpPr>
          <a:xfrm>
            <a:off x="592050" y="991775"/>
            <a:ext cx="7885000" cy="3830700"/>
            <a:chOff x="273275" y="763175"/>
            <a:chExt cx="7885000" cy="3830700"/>
          </a:xfrm>
        </p:grpSpPr>
        <p:sp>
          <p:nvSpPr>
            <p:cNvPr id="324" name="Google Shape;324;p34"/>
            <p:cNvSpPr txBox="1"/>
            <p:nvPr/>
          </p:nvSpPr>
          <p:spPr>
            <a:xfrm>
              <a:off x="273275" y="763175"/>
              <a:ext cx="3645000" cy="3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506043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장병들</a:t>
              </a:r>
              <a:r>
                <a:rPr lang="en" sz="1700">
                  <a:solidFill>
                    <a:srgbClr val="506043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의 자발적, 적극적 참여</a:t>
              </a:r>
              <a:endParaRPr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식단별 </a:t>
              </a: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배식량 추천을 통하여 자연스럽게 병사들의 올바른 배식문화 유도 (넛지효과)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챌린지와 우승 포상을 통한 동기부여 제공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잔반 줄이기를 게임화하여 장병들이 잔반 감축을 즐기고 하나의 문화로 인식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명확한 동기부여로 앱의 지속가능성 확립 (데이터 앱의 한계 극복)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  <p:sp>
          <p:nvSpPr>
            <p:cNvPr id="325" name="Google Shape;325;p34"/>
            <p:cNvSpPr txBox="1"/>
            <p:nvPr/>
          </p:nvSpPr>
          <p:spPr>
            <a:xfrm>
              <a:off x="4513275" y="763175"/>
              <a:ext cx="36450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506043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식판 데이터 기반 장병 호불호 파악</a:t>
              </a:r>
              <a:endParaRPr sz="17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매 끼니 데이터를 기반으로 하여. 기존 설문조사보다 정확함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데이터를 국방부와 공유, 식단을 더 효과적으로 짤 수 있음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조사를 무인화, 자동화하여 병사 및 간부의 부담을 덜음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F966D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급식 만족도를 높이고 급식 관련 논란 및 갈등을 해결하려는 국방부의 의지를 보여줄 수 있음</a:t>
              </a:r>
              <a:endParaRPr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 SemiBold"/>
                <a:ea typeface="Oswald SemiBold"/>
                <a:cs typeface="Oswald SemiBold"/>
                <a:sym typeface="Oswald SemiBold"/>
              </a:endParaRPr>
            </a:p>
          </p:txBody>
        </p:sp>
      </p:grpSp>
      <p:sp>
        <p:nvSpPr>
          <p:cNvPr id="326" name="Google Shape;326;p34"/>
          <p:cNvSpPr txBox="1"/>
          <p:nvPr/>
        </p:nvSpPr>
        <p:spPr>
          <a:xfrm>
            <a:off x="2197995" y="4306996"/>
            <a:ext cx="514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잔반 문제 해결에 한발짝 더 가까이!</a:t>
            </a:r>
            <a:endParaRPr b="1" sz="24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34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기대효과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571" y="4314645"/>
            <a:ext cx="538801" cy="5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/>
        </p:nvSpPr>
        <p:spPr>
          <a:xfrm>
            <a:off x="2828256" y="3103460"/>
            <a:ext cx="341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밀스캔은 위 솔루션을 학교, 구내식당 등 더 넓은 사회에 제공하고 싶습니다.</a:t>
            </a:r>
            <a:endParaRPr b="1" sz="1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 txBox="1"/>
          <p:nvPr/>
        </p:nvSpPr>
        <p:spPr>
          <a:xfrm>
            <a:off x="5573850" y="1577139"/>
            <a:ext cx="32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음식물 쓰레기 처리로 </a:t>
            </a:r>
            <a:r>
              <a:rPr lang="en" sz="900">
                <a:solidFill>
                  <a:srgbClr val="C61330"/>
                </a:solidFill>
                <a:latin typeface="Oswald"/>
                <a:ea typeface="Oswald"/>
                <a:cs typeface="Oswald"/>
                <a:sym typeface="Oswald"/>
              </a:rPr>
              <a:t>연간 8000억 </a:t>
            </a:r>
            <a:r>
              <a:rPr lang="en" sz="9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낭비</a:t>
            </a:r>
            <a:r>
              <a:rPr lang="en" sz="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	                    </a:t>
            </a:r>
            <a:endParaRPr sz="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우리들뉴스, 2020</a:t>
            </a:r>
            <a:endParaRPr sz="5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4992778" y="1353464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온실가스 주범 음식물 쓰레기… </a:t>
            </a:r>
            <a:r>
              <a:rPr lang="en" sz="900">
                <a:solidFill>
                  <a:srgbClr val="C61330"/>
                </a:solidFill>
                <a:latin typeface="Oswald"/>
                <a:ea typeface="Oswald"/>
                <a:cs typeface="Oswald"/>
                <a:sym typeface="Oswald"/>
              </a:rPr>
              <a:t>연간 885만톤</a:t>
            </a:r>
            <a:r>
              <a:rPr lang="en" sz="9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 배출</a:t>
            </a:r>
            <a:endParaRPr sz="9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n" sz="5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그린포스트, 2021</a:t>
            </a:r>
            <a:endParaRPr sz="5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8" name="Google Shape;338;p35"/>
          <p:cNvSpPr txBox="1"/>
          <p:nvPr>
            <p:ph idx="4294967295" type="title"/>
          </p:nvPr>
        </p:nvSpPr>
        <p:spPr>
          <a:xfrm>
            <a:off x="1321888" y="929104"/>
            <a:ext cx="60381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920">
                <a:solidFill>
                  <a:srgbClr val="C61330"/>
                </a:solidFill>
                <a:latin typeface="Oswald"/>
                <a:ea typeface="Oswald"/>
                <a:cs typeface="Oswald"/>
                <a:sym typeface="Oswald"/>
              </a:rPr>
              <a:t>군대를 초월한 사회적 문제가 된 음식물 쓰레기</a:t>
            </a:r>
            <a:endParaRPr b="1" sz="1920">
              <a:solidFill>
                <a:srgbClr val="C613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1367506" y="3926142"/>
            <a:ext cx="577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밀스캔의 다음 TARGET: 학교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300"/>
              <a:buFont typeface="Oswald SemiBold"/>
              <a:buChar char="-"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군대와 유사한 급식 환경( 배식 및 식사 동선, 취사장 구조)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300"/>
              <a:buFont typeface="Oswald SemiBold"/>
              <a:buChar char="-"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챌린지, 포상 적용이 수월한 단체 생활 (반, 학년, 동아리 등) 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1367500" y="2142675"/>
            <a:ext cx="5470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밀스캔이 군대에 제공하는 근본적인 배식 솔루션 2가지: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300"/>
              <a:buFont typeface="Oswald SemiBold"/>
              <a:buAutoNum type="arabicPeriod"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소비자 호불호를 고려한 메뉴 편성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F966D"/>
              </a:buClr>
              <a:buSzPts val="1300"/>
              <a:buFont typeface="Oswald SemiBold"/>
              <a:buAutoNum type="arabicPeriod"/>
            </a:pP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넛지효과와 포상 등으로 소비자 개개인한테 잔반 최소화 동기부여</a:t>
            </a:r>
            <a:endParaRPr sz="1300">
              <a:solidFill>
                <a:srgbClr val="9F966D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506" y="3769926"/>
            <a:ext cx="1084575" cy="10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331" y="2009465"/>
            <a:ext cx="1000950" cy="10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168600" y="223475"/>
            <a:ext cx="61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발전방향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38" y="904413"/>
            <a:ext cx="507313" cy="4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63" y="1423712"/>
            <a:ext cx="422274" cy="5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987" y="2070113"/>
            <a:ext cx="1028860" cy="3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4900" y="2655138"/>
            <a:ext cx="784350" cy="42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5850" y="2605700"/>
            <a:ext cx="667750" cy="52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6422" y="887488"/>
            <a:ext cx="832950" cy="46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9253" y="1527122"/>
            <a:ext cx="784350" cy="31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10">
            <a:alphaModFix/>
          </a:blip>
          <a:srcRect b="20468" l="15254" r="18100" t="25354"/>
          <a:stretch/>
        </p:blipFill>
        <p:spPr>
          <a:xfrm>
            <a:off x="1167050" y="3904975"/>
            <a:ext cx="784350" cy="3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11">
            <a:alphaModFix/>
          </a:blip>
          <a:srcRect b="22993" l="0" r="0" t="0"/>
          <a:stretch/>
        </p:blipFill>
        <p:spPr>
          <a:xfrm>
            <a:off x="1942775" y="3891077"/>
            <a:ext cx="560250" cy="2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23227" y="4321300"/>
            <a:ext cx="1096375" cy="61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82075" y="3219962"/>
            <a:ext cx="978687" cy="520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4" name="Google Shape;364;p37"/>
          <p:cNvGraphicFramePr/>
          <p:nvPr/>
        </p:nvGraphicFramePr>
        <p:xfrm>
          <a:off x="952500" y="83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{B35BF8DE-12CD-45EE-BEDD-73093C767B14}</a:tableStyleId>
              </a:tblPr>
              <a:tblGrid>
                <a:gridCol w="1793100"/>
                <a:gridCol w="5445900"/>
              </a:tblGrid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Raspberry PI &amp; Raspbian OS : 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Raspberry PI &amp;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OS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BalenaEtcher : Flash OS image to usb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OpenCV : provides a real-time optimized Computer Vision Library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Numpy : Support for large, multi-dimensional arrays and matrices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TinkerCad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: Make 3D Model in online web browser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Ultimaker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: 3D printer-manufacturing company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cura: open source slicing application for 3D printer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Google Colab : free Jupyter notebook environment that runs on Google’s cloud servers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Flutter </a:t>
                      </a: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: open-source UI software development kit created by Google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Dart : client-optimized language for fast apps on any platform.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332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Google Firebase : Accelerate app development with fully managed backend infrastructure</a:t>
                      </a:r>
                      <a:endParaRPr sz="1000">
                        <a:solidFill>
                          <a:srgbClr val="35332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060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5" name="Google Shape;365;p37"/>
          <p:cNvPicPr preferRelativeResize="0"/>
          <p:nvPr/>
        </p:nvPicPr>
        <p:blipFill rotWithShape="1">
          <a:blip r:embed="rId14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168600" y="223475"/>
            <a:ext cx="777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사용 기술 및 오픈 소스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68600" y="223475"/>
            <a:ext cx="139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822275" y="3101000"/>
            <a:ext cx="2134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육군 상병 박세연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Backend/IOT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UC 버클리 대학교 재학  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마이티하이브 </a:t>
            </a: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Data 인턴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495800" y="3101000"/>
            <a:ext cx="234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육군 일병 이형민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Backend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스탠퍼드 대학교 재학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Data &amp; Mapping Society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335679" y="3101000"/>
            <a:ext cx="2134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육군 상병 이승준</a:t>
            </a:r>
            <a:endParaRPr sz="800" u="sng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  </a:t>
            </a:r>
            <a:r>
              <a:rPr lang="en" sz="1300">
                <a:solidFill>
                  <a:srgbClr val="9F96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Frontend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스탠퍼드 대학교 재학 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애플 PM 인턴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01175" y="3101000"/>
            <a:ext cx="2134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육군 일병 </a:t>
            </a: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김석현(팀장)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IOT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북경이공대학 재학 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SW MAESTRO 11기</a:t>
            </a:r>
            <a:endParaRPr sz="13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325" y="1391375"/>
            <a:ext cx="1520400" cy="152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25" y="1392575"/>
            <a:ext cx="1518000" cy="151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8599" y="1391376"/>
            <a:ext cx="1520400" cy="152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5797" l="0" r="0" t="19200"/>
          <a:stretch/>
        </p:blipFill>
        <p:spPr>
          <a:xfrm>
            <a:off x="2642725" y="1391375"/>
            <a:ext cx="1520400" cy="1520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68600" y="223475"/>
            <a:ext cx="426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프로젝트 배경 - 문제상황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790550" y="3360276"/>
            <a:ext cx="5562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4130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軍 장병들 짬밥 거부… </a:t>
            </a:r>
            <a:endParaRPr sz="1900"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24130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한해 버리는 음식</a:t>
            </a: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물만 </a:t>
            </a:r>
            <a:r>
              <a:rPr lang="en" sz="1900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5만톤</a:t>
            </a:r>
            <a:endParaRPr sz="1900">
              <a:solidFill>
                <a:srgbClr val="C6133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pen Sans"/>
                <a:ea typeface="Open Sans"/>
                <a:cs typeface="Open Sans"/>
                <a:sym typeface="Open Sans"/>
              </a:rPr>
              <a:t>아시아경제, 2016</a:t>
            </a:r>
            <a:endParaRPr>
              <a:solidFill>
                <a:srgbClr val="3533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443450" y="1624526"/>
            <a:ext cx="6257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군대 음식물 쓰레기 4년간 2배 증가.. </a:t>
            </a:r>
            <a:endParaRPr sz="1900"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처리비용 </a:t>
            </a:r>
            <a:r>
              <a:rPr lang="en" sz="1900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연 142억원</a:t>
            </a:r>
            <a:r>
              <a:rPr lang="en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				                                               </a:t>
            </a:r>
            <a:r>
              <a:rPr lang="en">
                <a:solidFill>
                  <a:srgbClr val="353326"/>
                </a:solidFill>
                <a:latin typeface="Open Sans"/>
                <a:ea typeface="Open Sans"/>
                <a:cs typeface="Open Sans"/>
                <a:sym typeface="Open Sans"/>
              </a:rPr>
              <a:t>우리들뉴스, 2020</a:t>
            </a:r>
            <a:endParaRPr>
              <a:solidFill>
                <a:srgbClr val="3533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695000" y="2496276"/>
            <a:ext cx="5754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41300" marR="24130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쓰레기통 직행</a:t>
            </a: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하는 군대 음식, </a:t>
            </a:r>
            <a:endParaRPr sz="1900"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241300" marR="24130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식사비 인상만 정답일까</a:t>
            </a:r>
            <a:endParaRPr sz="1900"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								               </a:t>
            </a:r>
            <a:r>
              <a:rPr lang="en">
                <a:solidFill>
                  <a:srgbClr val="353326"/>
                </a:solidFill>
                <a:latin typeface="Open Sans"/>
                <a:ea typeface="Open Sans"/>
                <a:cs typeface="Open Sans"/>
                <a:sym typeface="Open Sans"/>
              </a:rPr>
              <a:t>한겨레, 2021</a:t>
            </a:r>
            <a:endParaRPr>
              <a:solidFill>
                <a:srgbClr val="3533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245600" y="872076"/>
            <a:ext cx="665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[2020국감] 軍 음식물쓰레기</a:t>
            </a:r>
            <a:r>
              <a:rPr lang="en" sz="1900">
                <a:solidFill>
                  <a:srgbClr val="C61330"/>
                </a:solidFill>
                <a:latin typeface="Open Sans"/>
                <a:ea typeface="Open Sans"/>
                <a:cs typeface="Open Sans"/>
                <a:sym typeface="Open Sans"/>
              </a:rPr>
              <a:t> ‘역대 최대’ </a:t>
            </a:r>
            <a:endParaRPr sz="1900">
              <a:solidFill>
                <a:srgbClr val="C6133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06043"/>
                </a:solidFill>
                <a:latin typeface="Open Sans"/>
                <a:ea typeface="Open Sans"/>
                <a:cs typeface="Open Sans"/>
                <a:sym typeface="Open Sans"/>
              </a:rPr>
              <a:t>국민 1인당 배출량 보다 많아 </a:t>
            </a:r>
            <a:endParaRPr>
              <a:solidFill>
                <a:srgbClr val="5060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326"/>
                </a:solidFill>
                <a:latin typeface="Open Sans"/>
                <a:ea typeface="Open Sans"/>
                <a:cs typeface="Open Sans"/>
                <a:sym typeface="Open Sans"/>
              </a:rPr>
              <a:t>이데일리, 2020</a:t>
            </a:r>
            <a:endParaRPr>
              <a:solidFill>
                <a:srgbClr val="3533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>
            <p:ph idx="4294967295" type="title"/>
          </p:nvPr>
        </p:nvSpPr>
        <p:spPr>
          <a:xfrm>
            <a:off x="2454000" y="4481300"/>
            <a:ext cx="46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133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끊임없는 잔반 문제, 그 원인은?</a:t>
            </a:r>
            <a:endParaRPr>
              <a:solidFill>
                <a:srgbClr val="C6133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753" y="4484124"/>
            <a:ext cx="538801" cy="5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73400" y="1244550"/>
            <a:ext cx="87006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1. 배식 시 장병들이 그저 식판을 채우기 위해, 또는 아무 생각없이 필요 이상을 배식받을 때가 많음. 본인의 호불호를 자신이 알고 있어도, 의지가 없다면 결과로 이어지지 않음.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2. 장병들이 잔반을 줄여야 하는 동기부여가 없음. 육군은 2010년부로 잔반을 줄여 삭감한 예산으로 월 1회 ‘삼겹살데이'를 실시하는 인센티브격 행사를 진행하고 있지만, 작년 군 음식물 쓰레기 배출량은 최고치를 경신함. </a:t>
            </a:r>
            <a:endParaRPr sz="15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93112" y="774906"/>
            <a:ext cx="60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장병들의 의지 및 동기부여 결여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195950" y="2957475"/>
            <a:ext cx="551400" cy="85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966D"/>
          </a:solidFill>
          <a:ln cap="flat" cmpd="sng" w="9525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652143" y="4125025"/>
            <a:ext cx="860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6133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잔반 감축을 강압적이지 않게, 수시로 상기시킬 수 있는 방법이 있을까?</a:t>
            </a:r>
            <a:endParaRPr sz="2100">
              <a:solidFill>
                <a:srgbClr val="C6133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6133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2021년에 부합하고, MZ세대의 눈높이에 맞는 인센티브는 무엇일까?</a:t>
            </a:r>
            <a:endParaRPr sz="2100">
              <a:solidFill>
                <a:srgbClr val="C6133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68600" y="223475"/>
            <a:ext cx="426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프로젝트 배경 - 문제상황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99" y="4228800"/>
            <a:ext cx="623750" cy="6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97900" y="1203921"/>
            <a:ext cx="8700600" cy="25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“맛없는” 반찬 vs “맛있는” 반찬의 잔반 차이가 기본 5% (장병 선호도 파악의 중요성)</a:t>
            </a:r>
            <a:endParaRPr sz="14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하지만,</a:t>
            </a:r>
            <a:endParaRPr sz="14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506043"/>
              </a:buClr>
              <a:buSzPts val="1400"/>
              <a:buFont typeface="Oswald SemiBold"/>
              <a:buAutoNum type="arabicPeriod"/>
            </a:pPr>
            <a:r>
              <a:rPr lang="en" sz="14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기존 월별 종이 설문조사는 매 끼니마다 피드백을 줄 수 없어 정확도가 부족함. 장병들이 건의하고 싶은게 있어도 월 1회다 보니 메모해두지 않으면 설문조사 당일 까먹기 쉬움</a:t>
            </a:r>
            <a:endParaRPr sz="14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06043"/>
              </a:buClr>
              <a:buSzPts val="1400"/>
              <a:buFont typeface="Oswald SemiBold"/>
              <a:buAutoNum type="arabicPeriod"/>
            </a:pPr>
            <a:r>
              <a:rPr lang="en" sz="14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그렇다고 매 끼니마다 장병들이 어떤 형태로든간의 설문조사에 응답해야한다면 작성하는 병사, 취합하는 간부 모두 피로도 상승. 문제 해결 거부감 느낄 수도 있음.</a:t>
            </a:r>
            <a:endParaRPr sz="14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장병들의 의지 및 동기부여 결여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68600" y="223475"/>
            <a:ext cx="426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프로젝트 배경 - 문제상황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93112" y="774906"/>
            <a:ext cx="60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swald"/>
                <a:ea typeface="Oswald"/>
                <a:cs typeface="Oswald"/>
                <a:sym typeface="Oswald"/>
              </a:rPr>
              <a:t>부정확하고 불규칙적인 식단 선호도 파악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4195950" y="3186075"/>
            <a:ext cx="551400" cy="85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F966D"/>
          </a:solidFill>
          <a:ln cap="flat" cmpd="sng" w="9525">
            <a:solidFill>
              <a:srgbClr val="9F9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966D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68607" y="4255250"/>
            <a:ext cx="8606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6133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설문조사 방식 유지할 필요가 있는가?</a:t>
            </a:r>
            <a:endParaRPr sz="2300">
              <a:solidFill>
                <a:srgbClr val="C6133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062" y="4338488"/>
            <a:ext cx="385775" cy="3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팀 소개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프로젝트 배경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06043"/>
                </a:solidFill>
                <a:latin typeface="Oswald"/>
                <a:ea typeface="Oswald"/>
                <a:cs typeface="Oswald"/>
                <a:sym typeface="Oswald"/>
              </a:rPr>
              <a:t>제품 소개</a:t>
            </a:r>
            <a:endParaRPr b="1" sz="600">
              <a:solidFill>
                <a:srgbClr val="5060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개발과정</a:t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기대효과 및 발전방향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F966D"/>
                </a:solidFill>
                <a:latin typeface="Oswald"/>
                <a:ea typeface="Oswald"/>
                <a:cs typeface="Oswald"/>
                <a:sym typeface="Oswald"/>
              </a:rPr>
              <a:t>사용기술 및 오픈소스</a:t>
            </a:r>
            <a:endParaRPr b="1" sz="2500">
              <a:solidFill>
                <a:srgbClr val="9F966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-2715375" y="1354339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Meal + Scan</a:t>
            </a:r>
            <a:endParaRPr b="1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1070629" y="2173300"/>
            <a:ext cx="2764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Scan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Challenge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353326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Explore Data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15125" y="228600"/>
            <a:ext cx="60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잔반 줄이기, 이제 즐기세요</a:t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325" y="762274"/>
            <a:ext cx="2515882" cy="42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18469" r="14172" t="0"/>
          <a:stretch/>
        </p:blipFill>
        <p:spPr>
          <a:xfrm>
            <a:off x="8191047" y="158550"/>
            <a:ext cx="784348" cy="5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168600" y="223475"/>
            <a:ext cx="426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53326"/>
                </a:solidFill>
                <a:latin typeface="Oswald"/>
                <a:ea typeface="Oswald"/>
                <a:cs typeface="Oswald"/>
                <a:sym typeface="Oswald"/>
              </a:rPr>
              <a:t>잔반 줄이기, 이젠 즐기세요</a:t>
            </a:r>
            <a:endParaRPr b="1" sz="2300">
              <a:solidFill>
                <a:srgbClr val="3533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778254" y="2173300"/>
            <a:ext cx="323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060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3</a:t>
            </a:r>
            <a:endParaRPr sz="3100">
              <a:solidFill>
                <a:srgbClr val="5060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